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484" autoAdjust="0"/>
    <p:restoredTop sz="94660"/>
  </p:normalViewPr>
  <p:slideViewPr>
    <p:cSldViewPr>
      <p:cViewPr varScale="1">
        <p:scale>
          <a:sx n="73" d="100"/>
          <a:sy n="73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20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3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8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0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5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6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39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2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44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0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DDCA1-EEDC-44D4-9EC5-FD052322C062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C365D-C70E-4BC6-BB3F-4ECE3874B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7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afa.org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afa.org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afa.org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499" y="1287524"/>
            <a:ext cx="3252202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83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Media Opportunities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1279299"/>
            <a:ext cx="3257551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84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Highlighted Events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8" y="38513"/>
            <a:ext cx="1271099" cy="95208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85850" y="105067"/>
            <a:ext cx="560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2013 Air and Space Conference</a:t>
            </a:r>
            <a:endParaRPr lang="en-US" sz="2800" b="1" i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524000" y="944785"/>
            <a:ext cx="5162550" cy="0"/>
          </a:xfrm>
          <a:prstGeom prst="line">
            <a:avLst/>
          </a:prstGeom>
          <a:ln w="34925">
            <a:solidFill>
              <a:schemeClr val="tx2"/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931" y="1802531"/>
            <a:ext cx="3252202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10:50-11:30 a.m</a:t>
            </a:r>
            <a:r>
              <a:rPr lang="en-US" sz="1200" i="1" dirty="0"/>
              <a:t>.:</a:t>
            </a:r>
          </a:p>
          <a:p>
            <a:r>
              <a:rPr lang="en-US" sz="1200" b="1" dirty="0" smtClean="0"/>
              <a:t>Lt Gen Michael </a:t>
            </a:r>
            <a:r>
              <a:rPr lang="en-US" sz="1200" b="1" dirty="0" err="1" smtClean="0"/>
              <a:t>Basla</a:t>
            </a:r>
            <a:endParaRPr lang="en-US" sz="1200" b="1" dirty="0" smtClean="0"/>
          </a:p>
          <a:p>
            <a:r>
              <a:rPr lang="en-US" sz="1200" dirty="0" smtClean="0"/>
              <a:t>Chief, Information Dominance and Chief Information Officer, Office of the Secretary of the Air Force</a:t>
            </a:r>
            <a:endParaRPr lang="en-US" sz="1200" dirty="0"/>
          </a:p>
          <a:p>
            <a:r>
              <a:rPr lang="en-US" sz="1200" b="1" dirty="0"/>
              <a:t>Media </a:t>
            </a:r>
            <a:r>
              <a:rPr lang="en-US" sz="1200" b="1" dirty="0" smtClean="0"/>
              <a:t>Roundtable</a:t>
            </a:r>
          </a:p>
          <a:p>
            <a:endParaRPr lang="en-US" sz="1200" dirty="0"/>
          </a:p>
          <a:p>
            <a:r>
              <a:rPr lang="en-US" sz="1200" i="1" dirty="0"/>
              <a:t>11:50 a.m.-</a:t>
            </a:r>
            <a:r>
              <a:rPr lang="en-US" sz="1200" i="1" dirty="0" smtClean="0"/>
              <a:t>12:10 </a:t>
            </a:r>
            <a:r>
              <a:rPr lang="en-US" sz="1200" i="1" dirty="0"/>
              <a:t>p.m.:</a:t>
            </a:r>
          </a:p>
          <a:p>
            <a:r>
              <a:rPr lang="en-US" sz="1200" b="1" dirty="0" smtClean="0"/>
              <a:t>Dr. Kevin </a:t>
            </a:r>
            <a:r>
              <a:rPr lang="en-US" sz="1200" b="1" dirty="0" err="1" smtClean="0"/>
              <a:t>Geiss</a:t>
            </a:r>
            <a:endParaRPr lang="en-US" sz="1200" b="1" dirty="0"/>
          </a:p>
          <a:p>
            <a:r>
              <a:rPr lang="en-US" sz="1200" dirty="0" smtClean="0"/>
              <a:t>Deputy Assistant Secretary of the Air Force for Energy, Office of the Assistant Secretary of the Air Force for Installations, Environment and Logistics</a:t>
            </a:r>
            <a:endParaRPr lang="en-US" sz="1200" dirty="0"/>
          </a:p>
          <a:p>
            <a:r>
              <a:rPr lang="en-US" sz="1200" b="1" dirty="0"/>
              <a:t>Media </a:t>
            </a:r>
            <a:r>
              <a:rPr lang="en-US" sz="1200" b="1" dirty="0" smtClean="0"/>
              <a:t>Roundtable</a:t>
            </a:r>
            <a:endParaRPr lang="en-US" sz="1200" b="1" dirty="0"/>
          </a:p>
          <a:p>
            <a:endParaRPr lang="en-US" sz="1200" i="1" dirty="0" smtClean="0"/>
          </a:p>
          <a:p>
            <a:r>
              <a:rPr lang="en-US" sz="1200" i="1" dirty="0"/>
              <a:t>11:50 a.m.-12:20 p.m.:</a:t>
            </a:r>
          </a:p>
          <a:p>
            <a:r>
              <a:rPr lang="en-US" sz="1200" b="1" dirty="0"/>
              <a:t>Gen William </a:t>
            </a:r>
            <a:r>
              <a:rPr lang="en-US" sz="1200" b="1" dirty="0" smtClean="0"/>
              <a:t>Shelton</a:t>
            </a:r>
          </a:p>
          <a:p>
            <a:r>
              <a:rPr lang="en-US" sz="1200" dirty="0" smtClean="0"/>
              <a:t>Commander, Air Force Space Command</a:t>
            </a:r>
            <a:endParaRPr lang="en-US" sz="1200" dirty="0"/>
          </a:p>
          <a:p>
            <a:r>
              <a:rPr lang="en-US" sz="1200" b="1" dirty="0"/>
              <a:t>Media </a:t>
            </a:r>
            <a:r>
              <a:rPr lang="en-US" sz="1200" b="1" dirty="0" smtClean="0"/>
              <a:t>Roundtable</a:t>
            </a:r>
            <a:endParaRPr lang="en-US" sz="1200" b="1" dirty="0"/>
          </a:p>
          <a:p>
            <a:endParaRPr lang="en-US" sz="1200" i="1" dirty="0" smtClean="0"/>
          </a:p>
          <a:p>
            <a:r>
              <a:rPr lang="en-US" sz="1200" i="1" dirty="0" smtClean="0"/>
              <a:t>2:15-2:45 </a:t>
            </a:r>
            <a:r>
              <a:rPr lang="en-US" sz="1200" i="1" dirty="0"/>
              <a:t>p.m.:</a:t>
            </a:r>
          </a:p>
          <a:p>
            <a:r>
              <a:rPr lang="en-US" sz="1200" b="1" dirty="0" smtClean="0"/>
              <a:t>Gen Paul </a:t>
            </a:r>
            <a:r>
              <a:rPr lang="en-US" sz="1200" b="1" dirty="0" err="1" smtClean="0"/>
              <a:t>Selva</a:t>
            </a:r>
            <a:endParaRPr lang="en-US" sz="1200" b="1" dirty="0"/>
          </a:p>
          <a:p>
            <a:r>
              <a:rPr lang="en-US" sz="1200" b="1" dirty="0"/>
              <a:t>Commander, Air </a:t>
            </a:r>
            <a:r>
              <a:rPr lang="en-US" sz="1200" b="1" dirty="0" smtClean="0"/>
              <a:t>Mobility Command</a:t>
            </a:r>
            <a:endParaRPr lang="en-US" sz="1200" b="1" dirty="0"/>
          </a:p>
          <a:p>
            <a:r>
              <a:rPr lang="en-US" sz="1200" b="1" dirty="0"/>
              <a:t>Media </a:t>
            </a:r>
            <a:r>
              <a:rPr lang="en-US" sz="1200" b="1" dirty="0" smtClean="0"/>
              <a:t>Roundtable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429000" y="1814691"/>
            <a:ext cx="3257550" cy="61863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/>
              <a:t>9-9:45 a.m.:</a:t>
            </a:r>
          </a:p>
          <a:p>
            <a:r>
              <a:rPr lang="en-US" sz="1200" b="1" dirty="0" smtClean="0"/>
              <a:t>Mr. Dave Moniz</a:t>
            </a:r>
          </a:p>
          <a:p>
            <a:pPr marL="91440"/>
            <a:r>
              <a:rPr lang="en-US" sz="1200" dirty="0" smtClean="0"/>
              <a:t>Media Advisor, Secretary of the Air Force </a:t>
            </a:r>
          </a:p>
          <a:p>
            <a:pPr marL="91440"/>
            <a:r>
              <a:rPr lang="en-US" sz="1200" dirty="0" smtClean="0"/>
              <a:t>Office Of Public Affairs</a:t>
            </a:r>
          </a:p>
          <a:p>
            <a:r>
              <a:rPr lang="en-US" sz="1200" b="1" dirty="0" smtClean="0"/>
              <a:t>Bryan Bender, </a:t>
            </a:r>
            <a:r>
              <a:rPr lang="en-US" sz="1200" dirty="0" smtClean="0"/>
              <a:t>Boston Globe</a:t>
            </a:r>
          </a:p>
          <a:p>
            <a:r>
              <a:rPr lang="en-US" sz="1200" b="1" dirty="0" smtClean="0"/>
              <a:t>Julian Barnes, </a:t>
            </a:r>
            <a:r>
              <a:rPr lang="en-US" sz="1200" dirty="0" smtClean="0"/>
              <a:t>Wall Street Journal, and</a:t>
            </a:r>
          </a:p>
          <a:p>
            <a:r>
              <a:rPr lang="en-US" sz="1200" b="1" dirty="0" smtClean="0"/>
              <a:t>Anna </a:t>
            </a:r>
            <a:r>
              <a:rPr lang="en-US" sz="1200" b="1" dirty="0" err="1" smtClean="0"/>
              <a:t>Mulrine</a:t>
            </a:r>
            <a:r>
              <a:rPr lang="en-US" sz="1200" b="1" dirty="0" smtClean="0"/>
              <a:t>, </a:t>
            </a:r>
            <a:r>
              <a:rPr lang="en-US" sz="1200" dirty="0" smtClean="0"/>
              <a:t>Christian Science Monitor</a:t>
            </a:r>
          </a:p>
          <a:p>
            <a:r>
              <a:rPr lang="en-US" sz="1200" b="1" dirty="0" smtClean="0"/>
              <a:t>Panel </a:t>
            </a:r>
            <a:r>
              <a:rPr lang="en-US" sz="1200" b="1" dirty="0"/>
              <a:t>– Media</a:t>
            </a:r>
          </a:p>
          <a:p>
            <a:endParaRPr lang="en-US" sz="1200" i="1" dirty="0" smtClean="0"/>
          </a:p>
          <a:p>
            <a:r>
              <a:rPr lang="en-US" sz="1200" i="1" dirty="0" smtClean="0"/>
              <a:t>9-9:45 </a:t>
            </a:r>
            <a:r>
              <a:rPr lang="en-US" sz="1200" i="1" dirty="0"/>
              <a:t>a.m.:</a:t>
            </a:r>
          </a:p>
          <a:p>
            <a:r>
              <a:rPr lang="en-US" sz="1200" b="1" dirty="0" smtClean="0"/>
              <a:t>Lt Gen Stanley Clarke</a:t>
            </a:r>
          </a:p>
          <a:p>
            <a:r>
              <a:rPr lang="en-US" sz="1200" dirty="0" smtClean="0"/>
              <a:t>Director, Air National Guard</a:t>
            </a:r>
            <a:endParaRPr lang="en-US" sz="1200" dirty="0"/>
          </a:p>
          <a:p>
            <a:r>
              <a:rPr lang="en-US" sz="1200" b="1" dirty="0"/>
              <a:t>Topic – </a:t>
            </a:r>
            <a:r>
              <a:rPr lang="en-US" sz="1200" b="1" dirty="0" smtClean="0"/>
              <a:t>Air National Guard</a:t>
            </a:r>
          </a:p>
          <a:p>
            <a:endParaRPr lang="en-US" sz="1200" i="1" dirty="0"/>
          </a:p>
          <a:p>
            <a:r>
              <a:rPr lang="en-US" sz="1200" i="1" dirty="0" smtClean="0"/>
              <a:t>9:55-10:40 a.m.:</a:t>
            </a:r>
          </a:p>
          <a:p>
            <a:r>
              <a:rPr lang="en-US" sz="1200" b="1" dirty="0" smtClean="0"/>
              <a:t>Lt Gen Michael </a:t>
            </a:r>
            <a:r>
              <a:rPr lang="en-US" sz="1200" b="1" dirty="0" err="1" smtClean="0"/>
              <a:t>Basla</a:t>
            </a:r>
            <a:endParaRPr lang="en-US" sz="1200" b="1" dirty="0" smtClean="0"/>
          </a:p>
          <a:p>
            <a:pPr marL="91440"/>
            <a:r>
              <a:rPr lang="en-US" sz="1200" dirty="0"/>
              <a:t>Chief, Information Dominance and Chief Information Officer, Office of the Secretary of the Air </a:t>
            </a:r>
            <a:r>
              <a:rPr lang="en-US" sz="1200" dirty="0" smtClean="0"/>
              <a:t>Force;</a:t>
            </a:r>
            <a:endParaRPr lang="en-US" sz="1200" dirty="0"/>
          </a:p>
          <a:p>
            <a:r>
              <a:rPr lang="en-US" sz="1200" b="1" dirty="0" smtClean="0"/>
              <a:t>Lt Gen Robert Otto</a:t>
            </a:r>
            <a:endParaRPr lang="en-US" sz="1200" b="1" dirty="0"/>
          </a:p>
          <a:p>
            <a:pPr marL="91440"/>
            <a:r>
              <a:rPr lang="en-US" sz="1200" dirty="0"/>
              <a:t>Deputy Chief of Staff for Intelligence, Surveillance and Reconnaissance, </a:t>
            </a:r>
          </a:p>
          <a:p>
            <a:pPr marL="91440"/>
            <a:r>
              <a:rPr lang="en-US" sz="1200" dirty="0"/>
              <a:t>Headquarters Air </a:t>
            </a:r>
            <a:r>
              <a:rPr lang="en-US" sz="1200" dirty="0" smtClean="0"/>
              <a:t>Force; and</a:t>
            </a:r>
          </a:p>
          <a:p>
            <a:r>
              <a:rPr lang="en-US" sz="1200" b="1" dirty="0" smtClean="0"/>
              <a:t>Maj Gen Brett Williams</a:t>
            </a:r>
          </a:p>
          <a:p>
            <a:pPr marL="91440"/>
            <a:r>
              <a:rPr lang="en-US" sz="1200" dirty="0"/>
              <a:t>Director of </a:t>
            </a:r>
            <a:r>
              <a:rPr lang="en-US" sz="1200" dirty="0" smtClean="0"/>
              <a:t>Operations, J-3</a:t>
            </a:r>
            <a:r>
              <a:rPr lang="en-US" sz="1200" dirty="0"/>
              <a:t>, </a:t>
            </a:r>
          </a:p>
          <a:p>
            <a:pPr marL="91440"/>
            <a:r>
              <a:rPr lang="en-US" sz="1200" dirty="0" smtClean="0"/>
              <a:t>United </a:t>
            </a:r>
            <a:r>
              <a:rPr lang="en-US" sz="1200" dirty="0"/>
              <a:t>States Cyber Command</a:t>
            </a:r>
            <a:r>
              <a:rPr lang="en-US" sz="1200" b="1" dirty="0"/>
              <a:t> </a:t>
            </a:r>
            <a:endParaRPr lang="en-US" sz="1200" b="1" dirty="0" smtClean="0"/>
          </a:p>
          <a:p>
            <a:r>
              <a:rPr lang="en-US" sz="1200" b="1" dirty="0" smtClean="0"/>
              <a:t>Panel – Cyber</a:t>
            </a:r>
          </a:p>
          <a:p>
            <a:endParaRPr lang="en-US" sz="1200" b="1" dirty="0" smtClean="0"/>
          </a:p>
          <a:p>
            <a:r>
              <a:rPr lang="en-US" sz="1200" i="1" dirty="0" smtClean="0"/>
              <a:t>11-11:45 </a:t>
            </a:r>
            <a:r>
              <a:rPr lang="en-US" sz="1200" i="1" dirty="0"/>
              <a:t>a.m.:</a:t>
            </a:r>
          </a:p>
          <a:p>
            <a:r>
              <a:rPr lang="en-US" sz="1200" b="1" dirty="0"/>
              <a:t>Gen William Shelton</a:t>
            </a:r>
          </a:p>
          <a:p>
            <a:r>
              <a:rPr lang="en-US" sz="1200" dirty="0"/>
              <a:t>Commander, Air Force Space Command</a:t>
            </a:r>
          </a:p>
          <a:p>
            <a:r>
              <a:rPr lang="en-US" sz="1200" b="1" dirty="0"/>
              <a:t>Topic – Integrating Air, Space &amp; Cyberspace </a:t>
            </a:r>
            <a:r>
              <a:rPr lang="en-US" sz="1200" b="1" dirty="0" smtClean="0"/>
              <a:t>Capabilities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004" y="8012668"/>
            <a:ext cx="6819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 complete conference agenda info visit </a:t>
            </a:r>
            <a:r>
              <a:rPr lang="en-US" dirty="0" smtClean="0">
                <a:hlinkClick r:id="rId3"/>
              </a:rPr>
              <a:t>afa.org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942" y="8219844"/>
            <a:ext cx="942522" cy="9425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23" y="8188676"/>
            <a:ext cx="1027153" cy="10271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94" y="8226521"/>
            <a:ext cx="937056" cy="9370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8212243"/>
            <a:ext cx="1019992" cy="10199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040" y="8116688"/>
            <a:ext cx="960656" cy="96065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58831" y="560696"/>
            <a:ext cx="3238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Tuesday, September 17, 2013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-1" y="990600"/>
            <a:ext cx="685799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rgbClr val="FF0000"/>
                </a:solidFill>
              </a:rPr>
              <a:t>Information current as of </a:t>
            </a:r>
            <a:r>
              <a:rPr lang="en-US" sz="1200" i="1" dirty="0" smtClean="0">
                <a:solidFill>
                  <a:srgbClr val="FF0000"/>
                </a:solidFill>
              </a:rPr>
              <a:t>Fri</a:t>
            </a:r>
            <a:r>
              <a:rPr lang="en-US" sz="1200" i="1" dirty="0" smtClean="0">
                <a:solidFill>
                  <a:srgbClr val="FF0000"/>
                </a:solidFill>
              </a:rPr>
              <a:t>day</a:t>
            </a:r>
            <a:r>
              <a:rPr lang="en-US" sz="1200" i="1" dirty="0" smtClean="0">
                <a:solidFill>
                  <a:srgbClr val="FF0000"/>
                </a:solidFill>
              </a:rPr>
              <a:t>, Sept. </a:t>
            </a:r>
            <a:r>
              <a:rPr lang="en-US" sz="1200" i="1" dirty="0" smtClean="0">
                <a:solidFill>
                  <a:srgbClr val="FF0000"/>
                </a:solidFill>
              </a:rPr>
              <a:t>13, </a:t>
            </a:r>
            <a:r>
              <a:rPr lang="en-US" sz="1200" i="1" dirty="0" smtClean="0">
                <a:solidFill>
                  <a:srgbClr val="FF0000"/>
                </a:solidFill>
              </a:rPr>
              <a:t>2013.</a:t>
            </a:r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" y="7659469"/>
            <a:ext cx="34480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solidFill>
                  <a:srgbClr val="000066"/>
                </a:solidFill>
              </a:rPr>
              <a:t>Continued on second page</a:t>
            </a:r>
            <a:r>
              <a:rPr lang="en-US" sz="1200" b="1" i="1" dirty="0" smtClean="0">
                <a:solidFill>
                  <a:srgbClr val="000066"/>
                </a:solidFill>
              </a:rPr>
              <a:t>….</a:t>
            </a:r>
            <a:endParaRPr lang="en-US" sz="1200" b="1" i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1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499" y="1284514"/>
            <a:ext cx="3252202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83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Media Opportunities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1276289"/>
            <a:ext cx="3257551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84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Highlighted Events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8" y="38513"/>
            <a:ext cx="1271099" cy="95208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85850" y="105067"/>
            <a:ext cx="560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2013 Air and Space Conference</a:t>
            </a:r>
            <a:endParaRPr lang="en-US" sz="2800" b="1" i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524000" y="944785"/>
            <a:ext cx="5162550" cy="0"/>
          </a:xfrm>
          <a:prstGeom prst="line">
            <a:avLst/>
          </a:prstGeom>
          <a:ln w="34925">
            <a:solidFill>
              <a:schemeClr val="tx2"/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931" y="1799521"/>
            <a:ext cx="3252202" cy="47089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3-3:20 </a:t>
            </a:r>
            <a:r>
              <a:rPr lang="en-US" sz="1200" i="1" dirty="0"/>
              <a:t>p.m.:</a:t>
            </a:r>
          </a:p>
          <a:p>
            <a:r>
              <a:rPr lang="en-US" sz="1200" b="1" dirty="0" smtClean="0"/>
              <a:t>Lt Gen Robert Otto</a:t>
            </a:r>
            <a:endParaRPr lang="en-US" sz="1200" b="1" dirty="0"/>
          </a:p>
          <a:p>
            <a:r>
              <a:rPr lang="en-US" sz="1200" dirty="0" smtClean="0"/>
              <a:t>Deputy Chief of Staff for Intelligence, Surveillance and Reconnaissance, Headquarters Air Force</a:t>
            </a:r>
            <a:endParaRPr lang="en-US" sz="1200" dirty="0"/>
          </a:p>
          <a:p>
            <a:r>
              <a:rPr lang="en-US" sz="1200" b="1" dirty="0"/>
              <a:t>Media Roundtable</a:t>
            </a:r>
          </a:p>
          <a:p>
            <a:endParaRPr lang="en-US" sz="1200" i="1" dirty="0" smtClean="0"/>
          </a:p>
          <a:p>
            <a:r>
              <a:rPr lang="en-US" sz="1200" i="1" dirty="0" smtClean="0"/>
              <a:t>3-3:30 </a:t>
            </a:r>
            <a:r>
              <a:rPr lang="en-US" sz="1200" i="1" dirty="0"/>
              <a:t>p.m.:</a:t>
            </a:r>
          </a:p>
          <a:p>
            <a:r>
              <a:rPr lang="en-US" sz="1200" b="1" dirty="0" smtClean="0"/>
              <a:t>Maj Gen Garrett </a:t>
            </a:r>
            <a:r>
              <a:rPr lang="en-US" sz="1200" b="1" dirty="0" err="1" smtClean="0"/>
              <a:t>Harencak</a:t>
            </a:r>
            <a:endParaRPr lang="en-US" sz="1200" b="1" dirty="0"/>
          </a:p>
          <a:p>
            <a:pPr marL="91440"/>
            <a:r>
              <a:rPr lang="en-US" sz="1200" dirty="0" smtClean="0"/>
              <a:t>Assistant Chief of Staff for Strategic Deterrence and Nuclear Integration, Headquarters Air Force; and</a:t>
            </a:r>
          </a:p>
          <a:p>
            <a:r>
              <a:rPr lang="en-US" sz="1200" b="1" dirty="0" smtClean="0"/>
              <a:t>Maj Gen Sandra </a:t>
            </a:r>
            <a:r>
              <a:rPr lang="en-US" sz="1200" b="1" dirty="0" err="1" smtClean="0"/>
              <a:t>Finan</a:t>
            </a:r>
            <a:endParaRPr lang="en-US" sz="1200" b="1" dirty="0" smtClean="0"/>
          </a:p>
          <a:p>
            <a:pPr marL="91440"/>
            <a:r>
              <a:rPr lang="en-US" sz="1200" dirty="0" smtClean="0"/>
              <a:t>Commander, Air Force Nuclear </a:t>
            </a:r>
          </a:p>
          <a:p>
            <a:pPr marL="91440"/>
            <a:r>
              <a:rPr lang="en-US" sz="1200" dirty="0" smtClean="0"/>
              <a:t>Weapons Center</a:t>
            </a:r>
          </a:p>
          <a:p>
            <a:r>
              <a:rPr lang="en-US" sz="1200" b="1" dirty="0" smtClean="0"/>
              <a:t>Media Roundtable</a:t>
            </a:r>
          </a:p>
          <a:p>
            <a:endParaRPr lang="en-US" sz="1200" dirty="0"/>
          </a:p>
          <a:p>
            <a:r>
              <a:rPr lang="en-US" sz="1200" i="1" dirty="0" smtClean="0"/>
              <a:t>5:05-6 </a:t>
            </a:r>
            <a:r>
              <a:rPr lang="en-US" sz="1200" i="1" dirty="0"/>
              <a:t>p.m.:</a:t>
            </a:r>
          </a:p>
          <a:p>
            <a:r>
              <a:rPr lang="en-US" sz="1200" b="1" dirty="0" smtClean="0"/>
              <a:t>Gen Mike Hostage</a:t>
            </a:r>
            <a:endParaRPr lang="en-US" sz="1200" b="1" dirty="0"/>
          </a:p>
          <a:p>
            <a:r>
              <a:rPr lang="en-US" sz="1200" dirty="0"/>
              <a:t>Commander, Air </a:t>
            </a:r>
            <a:r>
              <a:rPr lang="en-US" sz="1200" dirty="0" smtClean="0"/>
              <a:t>Combat Command</a:t>
            </a:r>
            <a:endParaRPr lang="en-US" sz="1200" dirty="0"/>
          </a:p>
          <a:p>
            <a:r>
              <a:rPr lang="en-US" sz="1200" b="1" dirty="0"/>
              <a:t>Media </a:t>
            </a:r>
            <a:r>
              <a:rPr lang="en-US" sz="1200" b="1" dirty="0" smtClean="0"/>
              <a:t>Roundtable</a:t>
            </a:r>
          </a:p>
          <a:p>
            <a:endParaRPr lang="en-US" sz="1200" dirty="0"/>
          </a:p>
          <a:p>
            <a:r>
              <a:rPr lang="en-US" sz="1200" i="1" dirty="0" smtClean="0"/>
              <a:t>5:10-5:40 </a:t>
            </a:r>
            <a:r>
              <a:rPr lang="en-US" sz="1200" i="1" dirty="0"/>
              <a:t>p.m.:</a:t>
            </a:r>
          </a:p>
          <a:p>
            <a:r>
              <a:rPr lang="en-US" sz="1200" b="1" dirty="0" smtClean="0"/>
              <a:t>Maj Gen Steven </a:t>
            </a:r>
            <a:r>
              <a:rPr lang="en-US" sz="1200" b="1" dirty="0" err="1" smtClean="0"/>
              <a:t>Kwast</a:t>
            </a:r>
            <a:endParaRPr lang="en-US" sz="1200" b="1" dirty="0"/>
          </a:p>
          <a:p>
            <a:r>
              <a:rPr lang="en-US" sz="1200" dirty="0" smtClean="0"/>
              <a:t>Director, Air Force Quadrennial Defense Review</a:t>
            </a:r>
            <a:endParaRPr lang="en-US" sz="1200" dirty="0"/>
          </a:p>
          <a:p>
            <a:r>
              <a:rPr lang="en-US" sz="1200" b="1" dirty="0"/>
              <a:t>Media </a:t>
            </a:r>
            <a:r>
              <a:rPr lang="en-US" sz="1200" b="1" dirty="0" smtClean="0"/>
              <a:t>Roundtable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3429000" y="1811681"/>
            <a:ext cx="3257550" cy="60016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11-11:45 </a:t>
            </a:r>
            <a:r>
              <a:rPr lang="en-US" sz="1200" i="1" dirty="0"/>
              <a:t>a.m.:</a:t>
            </a:r>
          </a:p>
          <a:p>
            <a:r>
              <a:rPr lang="en-US" sz="1200" b="1" dirty="0"/>
              <a:t>Dr. Kevin </a:t>
            </a:r>
            <a:r>
              <a:rPr lang="en-US" sz="1200" b="1" dirty="0" err="1"/>
              <a:t>Geiss</a:t>
            </a:r>
            <a:endParaRPr lang="en-US" sz="1200" b="1" dirty="0"/>
          </a:p>
          <a:p>
            <a:r>
              <a:rPr lang="en-US" sz="1200" dirty="0"/>
              <a:t>Deputy Assistant Secretary of </a:t>
            </a:r>
            <a:r>
              <a:rPr lang="en-US" sz="1200" dirty="0" smtClean="0"/>
              <a:t> the </a:t>
            </a:r>
          </a:p>
          <a:p>
            <a:r>
              <a:rPr lang="en-US" sz="1200" dirty="0" smtClean="0"/>
              <a:t>Air Force for Energy</a:t>
            </a:r>
            <a:endParaRPr lang="en-US" sz="1200" dirty="0"/>
          </a:p>
          <a:p>
            <a:r>
              <a:rPr lang="en-US" sz="1200" b="1" dirty="0"/>
              <a:t>Panel – Energy</a:t>
            </a:r>
          </a:p>
          <a:p>
            <a:endParaRPr lang="en-US" sz="1200" i="1" dirty="0" smtClean="0"/>
          </a:p>
          <a:p>
            <a:r>
              <a:rPr lang="en-US" sz="1200" i="1" dirty="0" smtClean="0"/>
              <a:t>11-11:45 </a:t>
            </a:r>
            <a:r>
              <a:rPr lang="en-US" sz="1200" i="1" dirty="0"/>
              <a:t>a.m.:</a:t>
            </a:r>
          </a:p>
          <a:p>
            <a:r>
              <a:rPr lang="en-US" sz="1200" b="1" dirty="0"/>
              <a:t>Maj Gen John </a:t>
            </a:r>
            <a:r>
              <a:rPr lang="en-US" sz="1200" b="1" dirty="0" smtClean="0"/>
              <a:t>Thompson</a:t>
            </a:r>
          </a:p>
          <a:p>
            <a:r>
              <a:rPr lang="en-US" sz="1200" dirty="0"/>
              <a:t>Air Force Program Executive Officer for Tankers, Tanker Directorate, Air Force Life Cycle Management Center</a:t>
            </a:r>
          </a:p>
          <a:p>
            <a:r>
              <a:rPr lang="en-US" sz="1200" b="1" dirty="0" smtClean="0"/>
              <a:t>Topic </a:t>
            </a:r>
            <a:r>
              <a:rPr lang="en-US" sz="1200" b="1" dirty="0"/>
              <a:t>– KC-46 Requirements</a:t>
            </a:r>
          </a:p>
          <a:p>
            <a:endParaRPr lang="en-US" sz="1200" dirty="0"/>
          </a:p>
          <a:p>
            <a:r>
              <a:rPr lang="en-US" sz="1200" i="1" dirty="0" smtClean="0"/>
              <a:t>1:15-2 </a:t>
            </a:r>
            <a:r>
              <a:rPr lang="en-US" sz="1200" i="1" dirty="0"/>
              <a:t>p.m.:</a:t>
            </a:r>
          </a:p>
          <a:p>
            <a:r>
              <a:rPr lang="en-US" sz="1200" b="1" dirty="0"/>
              <a:t>Chief of Staff of the Air </a:t>
            </a:r>
            <a:r>
              <a:rPr lang="en-US" sz="1200" b="1" dirty="0" smtClean="0"/>
              <a:t>Force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r>
              <a:rPr lang="en-US" sz="1200" b="1" dirty="0" smtClean="0"/>
              <a:t>Gen </a:t>
            </a:r>
            <a:r>
              <a:rPr lang="en-US" sz="1200" b="1" dirty="0"/>
              <a:t>Mark </a:t>
            </a:r>
            <a:r>
              <a:rPr lang="en-US" sz="1200" b="1" dirty="0" smtClean="0"/>
              <a:t>Welsh</a:t>
            </a:r>
          </a:p>
          <a:p>
            <a:r>
              <a:rPr lang="en-US" sz="1200" b="1" dirty="0" smtClean="0"/>
              <a:t>Topic </a:t>
            </a:r>
            <a:r>
              <a:rPr lang="en-US" sz="1200" b="1" dirty="0"/>
              <a:t>– Air Force Update</a:t>
            </a:r>
          </a:p>
          <a:p>
            <a:endParaRPr lang="en-US" sz="1200" dirty="0"/>
          </a:p>
          <a:p>
            <a:r>
              <a:rPr lang="en-US" sz="1200" i="1" dirty="0" smtClean="0"/>
              <a:t>2:10-2:55 </a:t>
            </a:r>
            <a:r>
              <a:rPr lang="en-US" sz="1200" i="1" dirty="0"/>
              <a:t>p.m.:</a:t>
            </a:r>
          </a:p>
          <a:p>
            <a:r>
              <a:rPr lang="en-US" sz="1200" b="1" dirty="0"/>
              <a:t>Lt Gen Robert </a:t>
            </a:r>
            <a:r>
              <a:rPr lang="en-US" sz="1200" b="1" dirty="0" smtClean="0"/>
              <a:t>Otto</a:t>
            </a:r>
          </a:p>
          <a:p>
            <a:r>
              <a:rPr lang="en-US" sz="1200" dirty="0"/>
              <a:t>Deputy Chief of Staff for Intelligence, Surveillance and </a:t>
            </a:r>
            <a:r>
              <a:rPr lang="en-US" sz="1200" dirty="0" smtClean="0"/>
              <a:t>Reconnaissance,, Headquarters </a:t>
            </a:r>
            <a:r>
              <a:rPr lang="en-US" sz="1200" dirty="0"/>
              <a:t>Air </a:t>
            </a:r>
            <a:r>
              <a:rPr lang="en-US" sz="1200" dirty="0" smtClean="0"/>
              <a:t>Force</a:t>
            </a:r>
          </a:p>
          <a:p>
            <a:r>
              <a:rPr lang="en-US" sz="1200" b="1" dirty="0" smtClean="0"/>
              <a:t>Topic </a:t>
            </a:r>
            <a:r>
              <a:rPr lang="en-US" sz="1200" b="1" dirty="0"/>
              <a:t>– ISR </a:t>
            </a:r>
            <a:r>
              <a:rPr lang="en-US" sz="1200" b="1" dirty="0" smtClean="0"/>
              <a:t>Roadmap</a:t>
            </a:r>
          </a:p>
          <a:p>
            <a:endParaRPr lang="en-US" sz="1200" i="1" dirty="0"/>
          </a:p>
          <a:p>
            <a:r>
              <a:rPr lang="en-US" sz="1200" i="1" dirty="0" smtClean="0"/>
              <a:t>2:10-2:55 </a:t>
            </a:r>
            <a:r>
              <a:rPr lang="en-US" sz="1200" i="1" dirty="0"/>
              <a:t>p.m.:</a:t>
            </a:r>
          </a:p>
          <a:p>
            <a:r>
              <a:rPr lang="en-US" sz="1200" b="1" dirty="0"/>
              <a:t>Lt Gen James Kowalski</a:t>
            </a:r>
          </a:p>
          <a:p>
            <a:pPr marL="91440"/>
            <a:r>
              <a:rPr lang="en-US" sz="1200" dirty="0"/>
              <a:t>Commander, Air Force Global Strike Command</a:t>
            </a:r>
          </a:p>
          <a:p>
            <a:r>
              <a:rPr lang="en-US" sz="1200" b="1" dirty="0"/>
              <a:t>Maj Gen Sandra </a:t>
            </a:r>
            <a:r>
              <a:rPr lang="en-US" sz="1200" b="1" dirty="0" err="1"/>
              <a:t>Finan</a:t>
            </a:r>
            <a:endParaRPr lang="en-US" sz="1200" b="1" dirty="0"/>
          </a:p>
          <a:p>
            <a:pPr marL="91440"/>
            <a:r>
              <a:rPr lang="en-US" sz="1200" dirty="0"/>
              <a:t>Commander, Air Force Nuclear Weapons Center</a:t>
            </a:r>
          </a:p>
          <a:p>
            <a:r>
              <a:rPr lang="en-US" sz="1200" b="1" dirty="0"/>
              <a:t>Maj Gen Garrett </a:t>
            </a:r>
            <a:r>
              <a:rPr lang="en-US" sz="1200" b="1" dirty="0" err="1"/>
              <a:t>Harencak</a:t>
            </a:r>
            <a:endParaRPr lang="en-US" sz="1200" b="1" dirty="0"/>
          </a:p>
          <a:p>
            <a:pPr marL="91440"/>
            <a:r>
              <a:rPr lang="en-US" sz="1200" dirty="0"/>
              <a:t>Assistant Chief of Staff for Strategic Deterrence and Nuclear Integration, Headquarters Air Force</a:t>
            </a:r>
          </a:p>
          <a:p>
            <a:r>
              <a:rPr lang="en-US" sz="1200" b="1" dirty="0"/>
              <a:t>Panel – Nuclear </a:t>
            </a:r>
            <a:r>
              <a:rPr lang="en-US" sz="1200" b="1" dirty="0" smtClean="0"/>
              <a:t>Enterprise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004" y="7860268"/>
            <a:ext cx="6819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 complete conference agenda info visit </a:t>
            </a:r>
            <a:r>
              <a:rPr lang="en-US" dirty="0" smtClean="0">
                <a:hlinkClick r:id="rId3"/>
              </a:rPr>
              <a:t>afa.org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942" y="8219844"/>
            <a:ext cx="942522" cy="9425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23" y="8188676"/>
            <a:ext cx="1027153" cy="10271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94" y="8226521"/>
            <a:ext cx="937056" cy="9370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8212243"/>
            <a:ext cx="1019992" cy="10199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040" y="8116688"/>
            <a:ext cx="960656" cy="96065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58831" y="560696"/>
            <a:ext cx="3238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Tuesday, September 17, 2013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-1" y="983125"/>
            <a:ext cx="685799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rgbClr val="FF0000"/>
                </a:solidFill>
              </a:rPr>
              <a:t>Information current as of </a:t>
            </a:r>
            <a:r>
              <a:rPr lang="en-US" sz="1200" i="1" dirty="0" smtClean="0">
                <a:solidFill>
                  <a:srgbClr val="FF0000"/>
                </a:solidFill>
              </a:rPr>
              <a:t>Fri</a:t>
            </a:r>
            <a:r>
              <a:rPr lang="en-US" sz="1200" i="1" dirty="0" smtClean="0">
                <a:solidFill>
                  <a:srgbClr val="FF0000"/>
                </a:solidFill>
              </a:rPr>
              <a:t>day</a:t>
            </a:r>
            <a:r>
              <a:rPr lang="en-US" sz="1200" i="1" dirty="0" smtClean="0">
                <a:solidFill>
                  <a:srgbClr val="FF0000"/>
                </a:solidFill>
              </a:rPr>
              <a:t>, Sept. </a:t>
            </a:r>
            <a:r>
              <a:rPr lang="en-US" sz="1200" i="1" dirty="0" smtClean="0">
                <a:solidFill>
                  <a:srgbClr val="FF0000"/>
                </a:solidFill>
              </a:rPr>
              <a:t>13, </a:t>
            </a:r>
            <a:r>
              <a:rPr lang="en-US" sz="1200" i="1" dirty="0" smtClean="0">
                <a:solidFill>
                  <a:srgbClr val="FF0000"/>
                </a:solidFill>
              </a:rPr>
              <a:t>2013.</a:t>
            </a:r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" y="6975124"/>
            <a:ext cx="342899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solidFill>
                  <a:srgbClr val="000066"/>
                </a:solidFill>
              </a:rPr>
              <a:t>Continued on </a:t>
            </a:r>
            <a:r>
              <a:rPr lang="en-US" sz="1200" b="1" i="1" dirty="0" smtClean="0">
                <a:solidFill>
                  <a:srgbClr val="000066"/>
                </a:solidFill>
              </a:rPr>
              <a:t>third </a:t>
            </a:r>
            <a:r>
              <a:rPr lang="en-US" sz="1200" b="1" i="1" dirty="0">
                <a:solidFill>
                  <a:srgbClr val="000066"/>
                </a:solidFill>
              </a:rPr>
              <a:t>page</a:t>
            </a:r>
            <a:r>
              <a:rPr lang="en-US" sz="1200" b="1" i="1" dirty="0" smtClean="0">
                <a:solidFill>
                  <a:srgbClr val="000066"/>
                </a:solidFill>
              </a:rPr>
              <a:t>….</a:t>
            </a:r>
            <a:endParaRPr lang="en-US" sz="1200" b="1" i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44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499" y="1319790"/>
            <a:ext cx="3252202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83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Media Opportunities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1311565"/>
            <a:ext cx="3257551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84000"/>
            </a:schemeClr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Highlighted Events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8" y="38513"/>
            <a:ext cx="1271099" cy="95208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85850" y="105067"/>
            <a:ext cx="560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2013 Air and Space Conference</a:t>
            </a:r>
            <a:endParaRPr lang="en-US" sz="2800" b="1" i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524000" y="944785"/>
            <a:ext cx="5162550" cy="0"/>
          </a:xfrm>
          <a:prstGeom prst="line">
            <a:avLst/>
          </a:prstGeom>
          <a:ln w="34925">
            <a:solidFill>
              <a:schemeClr val="tx2"/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931" y="1834797"/>
            <a:ext cx="325220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(See previous pages)</a:t>
            </a:r>
            <a:endParaRPr lang="en-US" sz="12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3429000" y="1846957"/>
            <a:ext cx="3257550" cy="60016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2:10-2:55 </a:t>
            </a:r>
            <a:r>
              <a:rPr lang="en-US" sz="1200" i="1" dirty="0"/>
              <a:t>p.m.:</a:t>
            </a:r>
          </a:p>
          <a:p>
            <a:r>
              <a:rPr lang="en-US" sz="1200" b="1" dirty="0"/>
              <a:t>Maj Robert Marshall and Maj Mark </a:t>
            </a:r>
            <a:r>
              <a:rPr lang="en-US" sz="1200" b="1" dirty="0" err="1"/>
              <a:t>Uberuaga</a:t>
            </a:r>
            <a:endParaRPr lang="en-US" sz="1200" b="1" dirty="0"/>
          </a:p>
          <a:p>
            <a:r>
              <a:rPr lang="en-US" sz="1200" dirty="0"/>
              <a:t>Summit Team Members</a:t>
            </a:r>
          </a:p>
          <a:p>
            <a:r>
              <a:rPr lang="en-US" sz="1200" b="1" dirty="0"/>
              <a:t>Panel  –  USAF 7 Summits Team</a:t>
            </a:r>
          </a:p>
          <a:p>
            <a:endParaRPr lang="en-US" sz="1200" i="1" smtClean="0"/>
          </a:p>
          <a:p>
            <a:r>
              <a:rPr lang="en-US" sz="1200" i="1" smtClean="0"/>
              <a:t>3:15-4 </a:t>
            </a:r>
            <a:r>
              <a:rPr lang="en-US" sz="1200" i="1" dirty="0"/>
              <a:t>p.m.:</a:t>
            </a:r>
          </a:p>
          <a:p>
            <a:r>
              <a:rPr lang="en-US" sz="1200" b="1" dirty="0"/>
              <a:t>Lt Gen </a:t>
            </a:r>
            <a:r>
              <a:rPr lang="en-US" sz="1200" b="1" dirty="0" smtClean="0"/>
              <a:t>Christopher </a:t>
            </a:r>
            <a:r>
              <a:rPr lang="en-US" sz="1200" b="1" dirty="0" err="1" smtClean="0"/>
              <a:t>Bogdan</a:t>
            </a:r>
            <a:endParaRPr lang="en-US" sz="1200" b="1" dirty="0" smtClean="0"/>
          </a:p>
          <a:p>
            <a:r>
              <a:rPr lang="en-US" sz="1200" dirty="0"/>
              <a:t>Program Executive Officer for the F-35 Lightning II Joint Program </a:t>
            </a:r>
            <a:endParaRPr lang="en-US" sz="1200" dirty="0" smtClean="0"/>
          </a:p>
          <a:p>
            <a:r>
              <a:rPr lang="en-US" sz="1200" b="1" dirty="0" smtClean="0"/>
              <a:t>Topic </a:t>
            </a:r>
            <a:r>
              <a:rPr lang="en-US" sz="1200" b="1" dirty="0"/>
              <a:t>– F-35 Requirements</a:t>
            </a:r>
          </a:p>
          <a:p>
            <a:endParaRPr lang="en-US" sz="1200" dirty="0"/>
          </a:p>
          <a:p>
            <a:r>
              <a:rPr lang="en-US" sz="1200" i="1" dirty="0"/>
              <a:t>3:25-4:10 p.m.:</a:t>
            </a:r>
          </a:p>
          <a:p>
            <a:r>
              <a:rPr lang="en-US" sz="1200" b="1" dirty="0"/>
              <a:t>Maj Gen Steven </a:t>
            </a:r>
            <a:r>
              <a:rPr lang="en-US" sz="1200" b="1" dirty="0" err="1" smtClean="0"/>
              <a:t>Kwast</a:t>
            </a:r>
            <a:endParaRPr lang="en-US" sz="1200" b="1" dirty="0" smtClean="0"/>
          </a:p>
          <a:p>
            <a:r>
              <a:rPr lang="en-US" sz="1200" dirty="0"/>
              <a:t>Director, Air Force Quadrennial Defense </a:t>
            </a:r>
            <a:r>
              <a:rPr lang="en-US" sz="1200" dirty="0" smtClean="0"/>
              <a:t>Review</a:t>
            </a:r>
            <a:endParaRPr lang="en-US" sz="1200" b="1" dirty="0" smtClean="0"/>
          </a:p>
          <a:p>
            <a:r>
              <a:rPr lang="en-US" sz="1200" b="1" dirty="0" smtClean="0"/>
              <a:t>Topic </a:t>
            </a:r>
            <a:r>
              <a:rPr lang="en-US" sz="1200" b="1" dirty="0"/>
              <a:t>– Air Force QDR</a:t>
            </a:r>
          </a:p>
          <a:p>
            <a:endParaRPr lang="en-US" sz="1200" dirty="0"/>
          </a:p>
          <a:p>
            <a:r>
              <a:rPr lang="en-US" sz="1200" i="1" dirty="0"/>
              <a:t>3:25-4:10 p.m.:</a:t>
            </a:r>
          </a:p>
          <a:p>
            <a:r>
              <a:rPr lang="en-US" sz="1200" b="1" dirty="0"/>
              <a:t>Ms. Heidi </a:t>
            </a:r>
            <a:r>
              <a:rPr lang="en-US" sz="1200" b="1" dirty="0" smtClean="0"/>
              <a:t>Grant</a:t>
            </a:r>
            <a:endParaRPr lang="en-US" sz="1200" b="1" dirty="0"/>
          </a:p>
          <a:p>
            <a:r>
              <a:rPr lang="en-US" sz="1200" dirty="0"/>
              <a:t>Deputy Under Secretary of the Air Force, International Affairs</a:t>
            </a:r>
            <a:endParaRPr lang="en-US" sz="1200" b="1" dirty="0"/>
          </a:p>
          <a:p>
            <a:r>
              <a:rPr lang="en-US" sz="1200" b="1" dirty="0"/>
              <a:t>Topic – Growing Partnerships</a:t>
            </a:r>
          </a:p>
          <a:p>
            <a:endParaRPr lang="en-US" sz="1200" dirty="0"/>
          </a:p>
          <a:p>
            <a:r>
              <a:rPr lang="en-US" sz="1200" i="1" dirty="0"/>
              <a:t>4:20-5:05 p.m.:</a:t>
            </a:r>
          </a:p>
          <a:p>
            <a:r>
              <a:rPr lang="en-US" sz="1200" b="1" dirty="0"/>
              <a:t>Gen Mike </a:t>
            </a:r>
            <a:r>
              <a:rPr lang="en-US" sz="1200" b="1" dirty="0" smtClean="0"/>
              <a:t>Hostage</a:t>
            </a:r>
            <a:endParaRPr lang="en-US" sz="1200" b="1" dirty="0"/>
          </a:p>
          <a:p>
            <a:r>
              <a:rPr lang="en-US" sz="1200" dirty="0" smtClean="0"/>
              <a:t>Commander, Air Combat Command</a:t>
            </a:r>
            <a:endParaRPr lang="en-US" sz="1200" dirty="0"/>
          </a:p>
          <a:p>
            <a:r>
              <a:rPr lang="en-US" sz="1200" b="1" dirty="0"/>
              <a:t>Topic – Combat Air Forces in the 2020s</a:t>
            </a:r>
          </a:p>
          <a:p>
            <a:endParaRPr lang="en-US" sz="1200" dirty="0"/>
          </a:p>
          <a:p>
            <a:r>
              <a:rPr lang="en-US" sz="1200" i="1" dirty="0"/>
              <a:t>9:55-10:40 a.m.:</a:t>
            </a:r>
          </a:p>
          <a:p>
            <a:r>
              <a:rPr lang="en-US" sz="1200" b="1" dirty="0" smtClean="0"/>
              <a:t>Brig Gen John Michel</a:t>
            </a:r>
          </a:p>
          <a:p>
            <a:r>
              <a:rPr lang="en-US" sz="1200" dirty="0"/>
              <a:t>Commanding General, NATO Air Training Command-Afghanistan </a:t>
            </a:r>
            <a:endParaRPr lang="en-US" sz="1200" b="1" dirty="0"/>
          </a:p>
          <a:p>
            <a:r>
              <a:rPr lang="en-US" sz="1200" b="1" dirty="0"/>
              <a:t>Topic – </a:t>
            </a:r>
            <a:r>
              <a:rPr lang="en-US" sz="1200" b="1" dirty="0" smtClean="0"/>
              <a:t>The Future of the Afghan Air Force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04" y="7936468"/>
            <a:ext cx="6819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 complete conference agenda info visit </a:t>
            </a:r>
            <a:r>
              <a:rPr lang="en-US" dirty="0" smtClean="0">
                <a:hlinkClick r:id="rId3"/>
              </a:rPr>
              <a:t>afa.org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942" y="8219844"/>
            <a:ext cx="942522" cy="9425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423" y="8188676"/>
            <a:ext cx="1027153" cy="10271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94" y="8226521"/>
            <a:ext cx="937056" cy="9370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8212243"/>
            <a:ext cx="1019992" cy="10199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040" y="8116688"/>
            <a:ext cx="960656" cy="96065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58831" y="560696"/>
            <a:ext cx="3238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Tuesday, September 17, 2013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-1" y="1009471"/>
            <a:ext cx="6857999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>
                <a:solidFill>
                  <a:srgbClr val="FF0000"/>
                </a:solidFill>
              </a:rPr>
              <a:t>Information current as of </a:t>
            </a:r>
            <a:r>
              <a:rPr lang="en-US" sz="1200" i="1" dirty="0" smtClean="0">
                <a:solidFill>
                  <a:srgbClr val="FF0000"/>
                </a:solidFill>
              </a:rPr>
              <a:t>Fri</a:t>
            </a:r>
            <a:r>
              <a:rPr lang="en-US" sz="1200" i="1" dirty="0" smtClean="0">
                <a:solidFill>
                  <a:srgbClr val="FF0000"/>
                </a:solidFill>
              </a:rPr>
              <a:t>day</a:t>
            </a:r>
            <a:r>
              <a:rPr lang="en-US" sz="1200" i="1" dirty="0" smtClean="0">
                <a:solidFill>
                  <a:srgbClr val="FF0000"/>
                </a:solidFill>
              </a:rPr>
              <a:t>, Sept. </a:t>
            </a:r>
            <a:r>
              <a:rPr lang="en-US" sz="1200" i="1" smtClean="0">
                <a:solidFill>
                  <a:srgbClr val="FF0000"/>
                </a:solidFill>
              </a:rPr>
              <a:t>13, </a:t>
            </a:r>
            <a:r>
              <a:rPr lang="en-US" sz="1200" i="1" dirty="0" smtClean="0">
                <a:solidFill>
                  <a:srgbClr val="FF0000"/>
                </a:solidFill>
              </a:rPr>
              <a:t>2013.</a:t>
            </a:r>
            <a:endParaRPr lang="en-US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9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698</Words>
  <Application>Microsoft Office PowerPoint</Application>
  <PresentationFormat>On-screen Show (4:3)</PresentationFormat>
  <Paragraphs>148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U.S Air Force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Derek T Capt MIL USAF SAF/PAO</dc:creator>
  <cp:lastModifiedBy>Marposon, Cristin Maj MIL USAF SAF/PAO</cp:lastModifiedBy>
  <cp:revision>95</cp:revision>
  <cp:lastPrinted>2013-09-12T14:52:28Z</cp:lastPrinted>
  <dcterms:created xsi:type="dcterms:W3CDTF">2012-08-30T14:20:17Z</dcterms:created>
  <dcterms:modified xsi:type="dcterms:W3CDTF">2013-09-13T13:06:08Z</dcterms:modified>
</cp:coreProperties>
</file>